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3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9ED92759-2003-4AF9-F6B7-583C80E93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195D689-82BD-5F94-A57E-A66292AD0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7FD17-A52C-4F74-9A6D-2462B371854C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41765AD-98E7-40FA-F6D2-A0C237CDD0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FFEA076-4432-AAF9-3148-8381819B91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73E9-31FA-4169-9E36-ED7A592D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74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CC34-2FD7-43CB-95BC-F7289194B38A}" type="datetimeFigureOut">
              <a:rPr lang="sk-SK" smtClean="0"/>
              <a:t>4. 6. 2024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F269-BB95-48B0-9C57-F99B03E4C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1498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800" y="532799"/>
            <a:ext cx="11473200" cy="1695600"/>
          </a:xfrm>
          <a:noFill/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00" y="2239200"/>
            <a:ext cx="11473200" cy="1695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podnadpisov</a:t>
            </a:r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53" y="5797126"/>
            <a:ext cx="2707247" cy="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38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385200" y="365125"/>
            <a:ext cx="8187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23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4935600"/>
            <a:ext cx="11448000" cy="903600"/>
          </a:xfrm>
        </p:spPr>
        <p:txBody>
          <a:bodyPr anchor="t"/>
          <a:lstStyle>
            <a:lvl1pPr>
              <a:defRPr sz="3600" b="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252975"/>
            <a:ext cx="11449050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Kliknite sem a zadajte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5200" y="1129451"/>
            <a:ext cx="11448000" cy="495494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00" y="6246000"/>
            <a:ext cx="1704948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7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6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85200" y="1136591"/>
            <a:ext cx="5500800" cy="4888194"/>
          </a:xfr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02000" y="1136591"/>
            <a:ext cx="5716800" cy="488819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510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363600"/>
            <a:ext cx="11433600" cy="619200"/>
          </a:xfrm>
        </p:spPr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85200" y="1124582"/>
            <a:ext cx="56109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370798" y="2079476"/>
            <a:ext cx="5610902" cy="400739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124582"/>
            <a:ext cx="5646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079476"/>
            <a:ext cx="5646600" cy="400739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28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961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64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428400"/>
            <a:ext cx="4572000" cy="9036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97600" y="428400"/>
            <a:ext cx="6724800" cy="538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385199" y="1476000"/>
            <a:ext cx="4586400" cy="4334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766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428400"/>
            <a:ext cx="4572000" cy="90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097600" y="428400"/>
            <a:ext cx="6724800" cy="538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385200" y="1476000"/>
            <a:ext cx="4586400" cy="4334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3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noProof="0" dirty="0"/>
          </a:p>
        </p:txBody>
      </p:sp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385200" y="365124"/>
            <a:ext cx="114336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85200" y="1353600"/>
            <a:ext cx="11448000" cy="44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385200" y="6361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8D49560-3A19-4FE2-8C50-4A125503C33C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00" y="6246000"/>
            <a:ext cx="1704948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298800" y="532799"/>
            <a:ext cx="11473200" cy="1695600"/>
          </a:xfrm>
        </p:spPr>
        <p:txBody>
          <a:bodyPr>
            <a:normAutofit/>
          </a:bodyPr>
          <a:lstStyle/>
          <a:p>
            <a:r>
              <a:rPr lang="sk-SK" b="1" dirty="0"/>
              <a:t>Šablóna 16:9 – pre záverečné a semestrálne prace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298800" y="2396104"/>
            <a:ext cx="11473200" cy="368152"/>
          </a:xfrm>
        </p:spPr>
        <p:txBody>
          <a:bodyPr/>
          <a:lstStyle/>
          <a:p>
            <a:r>
              <a:rPr lang="sk-SK" dirty="0"/>
              <a:t>Bakalárska / Diplomová / Dizertačná práca</a:t>
            </a:r>
          </a:p>
          <a:p>
            <a:endParaRPr lang="sk-SK" dirty="0"/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88125AB5-7C4D-7647-5E29-A09BF740F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69211"/>
              </p:ext>
            </p:extLst>
          </p:nvPr>
        </p:nvGraphicFramePr>
        <p:xfrm>
          <a:off x="298799" y="3429000"/>
          <a:ext cx="11687013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2377">
                  <a:extLst>
                    <a:ext uri="{9D8B030D-6E8A-4147-A177-3AD203B41FA5}">
                      <a16:colId xmlns:a16="http://schemas.microsoft.com/office/drawing/2014/main" val="2222799648"/>
                    </a:ext>
                  </a:extLst>
                </a:gridCol>
                <a:gridCol w="9744636">
                  <a:extLst>
                    <a:ext uri="{9D8B030D-6E8A-4147-A177-3AD203B41FA5}">
                      <a16:colId xmlns:a16="http://schemas.microsoft.com/office/drawing/2014/main" val="94332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Autor práce: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Bc. </a:t>
                      </a:r>
                      <a:r>
                        <a:rPr lang="sk-SK" sz="1900" dirty="0" err="1">
                          <a:solidFill>
                            <a:schemeClr val="bg1"/>
                          </a:solidFill>
                        </a:rPr>
                        <a:t>Iger</a:t>
                      </a:r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 Tiger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90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Vedúci práce: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doc. Ing. Ferko Obecný, PhD.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41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Konzultant: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Ing. Peter Malý, PhD., UHOL, s. r. o. (ak práca nemá konzultanta, riadok vymažte)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1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Akademický rok: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900" dirty="0">
                          <a:solidFill>
                            <a:schemeClr val="bg1"/>
                          </a:solidFill>
                        </a:rPr>
                        <a:t>2024/2025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96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70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práce</a:t>
            </a:r>
          </a:p>
        </p:txBody>
      </p:sp>
      <p:sp>
        <p:nvSpPr>
          <p:cNvPr id="4" name="Zástupný objekt pre obsah 2"/>
          <p:cNvSpPr>
            <a:spLocks noGrp="1"/>
          </p:cNvSpPr>
          <p:nvPr>
            <p:ph idx="4294967295"/>
          </p:nvPr>
        </p:nvSpPr>
        <p:spPr>
          <a:xfrm>
            <a:off x="399600" y="984324"/>
            <a:ext cx="11447462" cy="88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Návrh príkladu merania vybraných pracovných charakteristík robota </a:t>
            </a:r>
            <a:r>
              <a:rPr lang="sk-SK" sz="2400" dirty="0" err="1"/>
              <a:t>Fanuc</a:t>
            </a:r>
            <a:r>
              <a:rPr lang="sk-SK" sz="2400" dirty="0"/>
              <a:t> LR Mate 200iC</a:t>
            </a:r>
            <a:br>
              <a:rPr lang="sk-SK" sz="2400" dirty="0"/>
            </a:br>
            <a:r>
              <a:rPr lang="sk-SK" sz="2400" dirty="0"/>
              <a:t>a jeho praktická realizácia v laboratóriu KAVS.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9200" y="2005658"/>
            <a:ext cx="11433600" cy="3080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Public Sans" pitchFamily="2" charset="-18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sk-SK" sz="2400" dirty="0">
                <a:latin typeface="+mn-lt"/>
              </a:rPr>
              <a:t>Čiastkové úlohy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Spracovanie problematiky merania pracovných charakteristík priemyselných robotov podľa normy ISO 9283.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Výber pracovných charakteristík pre aplikáciu robota v laboratórnych podmienkach KAVS.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Návrh spôsobu a postupu merania vybraných pracovných charakteristík.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Návrh spôsobu vyhodnotenia merania a tvorbu meracieho protokolu.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Kalibrácia robota </a:t>
            </a:r>
            <a:r>
              <a:rPr lang="sk-SK" sz="2400" b="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Fanuc</a:t>
            </a:r>
            <a:r>
              <a:rPr lang="sk-SK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LR Mate 200iC.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20670F-5FBC-C530-280D-282D64BA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00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Meranie s využitím laserového </a:t>
            </a:r>
            <a:r>
              <a:rPr lang="sk-SK" dirty="0" err="1"/>
              <a:t>interferometra</a:t>
            </a:r>
            <a:endParaRPr lang="sk-SK" dirty="0"/>
          </a:p>
        </p:txBody>
      </p:sp>
      <p:sp>
        <p:nvSpPr>
          <p:cNvPr id="5" name="Zástupný objekt pre obsah 2"/>
          <p:cNvSpPr>
            <a:spLocks noGrp="1"/>
          </p:cNvSpPr>
          <p:nvPr>
            <p:ph idx="4294967295"/>
          </p:nvPr>
        </p:nvSpPr>
        <p:spPr>
          <a:xfrm>
            <a:off x="744538" y="1128713"/>
            <a:ext cx="11447462" cy="495617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sk-SK" sz="2400" dirty="0"/>
              <a:t>Meranie 5 bodov, umiestnených na hranách pomyselnej kocky v pracovnom priestore robota.</a:t>
            </a:r>
          </a:p>
          <a:p>
            <a:pPr>
              <a:buClr>
                <a:schemeClr val="tx1"/>
              </a:buClr>
            </a:pPr>
            <a:r>
              <a:rPr lang="sk-SK" sz="2400" dirty="0"/>
              <a:t>Obojsmerný spôsob merania pre možnosť pozorovania vôli v kĺboch robota.</a:t>
            </a:r>
          </a:p>
          <a:p>
            <a:endParaRPr lang="sk-SK" dirty="0"/>
          </a:p>
        </p:txBody>
      </p:sp>
      <p:grpSp>
        <p:nvGrpSpPr>
          <p:cNvPr id="6" name="Skupina 5"/>
          <p:cNvGrpSpPr/>
          <p:nvPr/>
        </p:nvGrpSpPr>
        <p:grpSpPr>
          <a:xfrm>
            <a:off x="848378" y="2633287"/>
            <a:ext cx="10599084" cy="3096000"/>
            <a:chOff x="1109851" y="2912416"/>
            <a:chExt cx="10599084" cy="3096000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2"/>
            <a:stretch/>
          </p:blipFill>
          <p:spPr>
            <a:xfrm>
              <a:off x="1109851" y="2912416"/>
              <a:ext cx="3227986" cy="3096000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77" y="3192842"/>
              <a:ext cx="2740015" cy="2439154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935" y="3471424"/>
              <a:ext cx="3636000" cy="1913688"/>
            </a:xfrm>
            <a:prstGeom prst="rect">
              <a:avLst/>
            </a:prstGeom>
          </p:spPr>
        </p:pic>
        <p:sp>
          <p:nvSpPr>
            <p:cNvPr id="10" name="Ovál 9"/>
            <p:cNvSpPr/>
            <p:nvPr/>
          </p:nvSpPr>
          <p:spPr>
            <a:xfrm>
              <a:off x="8079566" y="3826194"/>
              <a:ext cx="288032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/>
            <p:cNvSpPr/>
            <p:nvPr/>
          </p:nvSpPr>
          <p:spPr>
            <a:xfrm>
              <a:off x="10841723" y="3834820"/>
              <a:ext cx="288032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7018550" y="5239136"/>
              <a:ext cx="216000" cy="14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7084530" y="3681430"/>
              <a:ext cx="216000" cy="18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ál 13"/>
            <p:cNvSpPr/>
            <p:nvPr/>
          </p:nvSpPr>
          <p:spPr>
            <a:xfrm>
              <a:off x="5487332" y="5416096"/>
              <a:ext cx="216000" cy="18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6482744" y="4613384"/>
              <a:ext cx="216000" cy="18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FF80F03-B71B-0E1E-2AE7-5A499C7E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75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i="1" dirty="0"/>
              <a:t>Ďakujem za pozornosť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Titul Meno Priezvisko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42A72B3-4B55-DF9F-11A8-B740BB544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726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DS-202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A1A5C8"/>
      </a:accent2>
      <a:accent3>
        <a:srgbClr val="3E5698"/>
      </a:accent3>
      <a:accent4>
        <a:srgbClr val="6CACE4"/>
      </a:accent4>
      <a:accent5>
        <a:srgbClr val="A9C9EB"/>
      </a:accent5>
      <a:accent6>
        <a:srgbClr val="AEABA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_StrojF_16-9-šablona-prerobená" id="{09C4CAF3-7362-45FA-87BC-AF2A7FE406FC}" vid="{247E00E3-CB87-416D-916A-5030A71994E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Prezentácia_StrojF_16-9-šablona-prerobená</Template>
  <TotalTime>52</TotalTime>
  <Words>174</Words>
  <Application>Microsoft Office PowerPoint</Application>
  <PresentationFormat>Širokouhlá</PresentationFormat>
  <Paragraphs>26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7" baseType="lpstr">
      <vt:lpstr>Arial</vt:lpstr>
      <vt:lpstr>Calibri</vt:lpstr>
      <vt:lpstr>Motív balíka Office</vt:lpstr>
      <vt:lpstr>Šablóna 16:9 – pre záverečné a semestrálne prace</vt:lpstr>
      <vt:lpstr>Cieľ práce</vt:lpstr>
      <vt:lpstr>Meranie s využitím laserového interferometra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pracoviska pre meranie pracovných charakteristík priemyselného robota  Fanuc LR Mate 200iC</dc:title>
  <dc:creator>Tomáš  Dodok</dc:creator>
  <cp:lastModifiedBy>Tomáš Dodok</cp:lastModifiedBy>
  <cp:revision>17</cp:revision>
  <dcterms:created xsi:type="dcterms:W3CDTF">2021-09-21T13:12:20Z</dcterms:created>
  <dcterms:modified xsi:type="dcterms:W3CDTF">2024-06-04T12:45:00Z</dcterms:modified>
</cp:coreProperties>
</file>